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4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err="1"/>
              <a:t>participants</a:t>
            </a:r>
            <a:endParaRPr lang="tr-T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participants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1E9-4172-BA43-67A16A11B6C5}"/>
              </c:ext>
            </c:extLst>
          </c:dPt>
          <c:dPt>
            <c:idx val="1"/>
            <c:bubble3D val="0"/>
            <c:spPr>
              <a:solidFill>
                <a:srgbClr val="584D9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1E9-4172-BA43-67A16A11B6C5}"/>
              </c:ext>
            </c:extLst>
          </c:dPt>
          <c:dPt>
            <c:idx val="2"/>
            <c:bubble3D val="0"/>
            <c:spPr>
              <a:solidFill>
                <a:srgbClr val="C4329A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1E9-4172-BA43-67A16A11B6C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1E9-4172-BA43-67A16A11B6C5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8EEEA6-21F8-434F-92FC-A0872D2B0E6C}" type="PERCENTAGE">
                      <a:rPr lang="en-US" smtClean="0"/>
                      <a:pPr>
                        <a:defRPr/>
                      </a:pPr>
                      <a:t>[YÜZDE]</a:t>
                    </a:fld>
                    <a:r>
                      <a:rPr lang="en-US" baseline="0" dirty="0"/>
                      <a:t> 84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928080012725686E-2"/>
                      <c:h val="9.22968883033267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E9-4172-BA43-67A16A11B6C5}"/>
                </c:ext>
              </c:extLst>
            </c:dLbl>
            <c:dLbl>
              <c:idx val="1"/>
              <c:layout>
                <c:manualLayout>
                  <c:x val="-8.1358665394098459E-2"/>
                  <c:y val="-0.175001646893585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76C7E3-869C-4B98-ABE0-670B68F2276D}" type="PERCENTAGE">
                      <a:rPr lang="en-US" smtClean="0"/>
                      <a:pPr>
                        <a:defRPr/>
                      </a:pPr>
                      <a:t>[YÜZDE]</a:t>
                    </a:fld>
                    <a:r>
                      <a:rPr lang="en-US" dirty="0"/>
                      <a:t> 100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443231527877192E-2"/>
                      <c:h val="7.966863258114834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E9-4172-BA43-67A16A11B6C5}"/>
                </c:ext>
              </c:extLst>
            </c:dLbl>
            <c:dLbl>
              <c:idx val="2"/>
              <c:layout>
                <c:manualLayout>
                  <c:x val="6.5445995386940223E-2"/>
                  <c:y val="-0.181964837268269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171E3C-0BC0-4CC1-99EC-7C93C837385B}" type="PERCENTAGE">
                      <a:rPr lang="en-US" smtClean="0"/>
                      <a:pPr>
                        <a:defRPr/>
                      </a:pPr>
                      <a:t>[YÜZDE]</a:t>
                    </a:fld>
                    <a:r>
                      <a:rPr lang="en-US" dirty="0"/>
                      <a:t> 36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402827487473158E-2"/>
                      <c:h val="7.966863258114834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E9-4172-BA43-67A16A11B6C5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863ED4-0A72-40B4-9AD5-0FCFD0FF53C6}" type="PERCENTAGE">
                      <a:rPr lang="en-US" smtClean="0"/>
                      <a:pPr>
                        <a:defRPr/>
                      </a:pPr>
                      <a:t>[YÜZDE]</a:t>
                    </a:fld>
                    <a:r>
                      <a:rPr lang="en-US" dirty="0"/>
                      <a:t> 105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140201224846888E-2"/>
                      <c:h val="0.1017680800949604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1E9-4172-BA43-67A16A11B6C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28</c:v>
                </c:pt>
                <c:pt idx="1">
                  <c:v>25</c:v>
                </c:pt>
                <c:pt idx="2">
                  <c:v>12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E9-4172-BA43-67A16A11B6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pre-education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E5B-4D05-B126-714CC196D1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E5B-4D05-B126-714CC196D1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E5B-4D05-B126-714CC196D1C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2384744-B25E-4BCC-AA8B-D64780333624}" type="VALUE">
                      <a:rPr lang="en-US" smtClean="0"/>
                      <a:pPr/>
                      <a:t>[DEĞER]</a:t>
                    </a:fld>
                    <a:r>
                      <a:rPr lang="en-US" baseline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E5B-4D05-B126-714CC196D1C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32F978D5-1E32-41C5-A964-D722DD65E089}" type="PERCENTAGE">
                      <a:rPr lang="en-US" baseline="0"/>
                      <a:pPr/>
                      <a:t>[YÜZDE]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E5B-4D05-B126-714CC196D1C7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B229E5-4CBA-4F46-8BC0-23DD0EE5FED5}" type="PERCENTAGE">
                      <a:rPr lang="en-US" baseline="0" smtClean="0"/>
                      <a:pPr>
                        <a:defRPr/>
                      </a:pPr>
                      <a:t>[YÜZDE]</a:t>
                    </a:fld>
                    <a:endParaRPr lang="tr-TR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133838383838382E-2"/>
                      <c:h val="5.756918506733618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E5B-4D05-B126-714CC196D1C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correct answer</c:v>
                </c:pt>
                <c:pt idx="1">
                  <c:v>wrong answer</c:v>
                </c:pt>
                <c:pt idx="2">
                  <c:v>i do not know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32</c:v>
                </c:pt>
                <c:pt idx="1">
                  <c:v>35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5B-4D05-B126-714CC196D1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post-education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5A-499A-B470-749A64D4FF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5A-499A-B470-749A64D4FF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5A-499A-B470-749A64D4FFC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40E85F9-EBEB-4AB8-8745-00D7667214E7}" type="PERCENTAGE">
                      <a:rPr lang="en-US" baseline="0" smtClean="0"/>
                      <a:pPr/>
                      <a:t>[YÜZDE]</a:t>
                    </a:fld>
                    <a:endParaRPr lang="tr-T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F5A-499A-B470-749A64D4FF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18EA60A-EBDB-44D2-90E5-93747170F345}" type="PERCENTAGE">
                      <a:rPr lang="en-US" baseline="0"/>
                      <a:pPr/>
                      <a:t>[YÜZDE]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5A-499A-B470-749A64D4FFC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66D0CCC0-F4D2-4A34-9F1D-EA90F3FC66C5}" type="PERCENTAGE">
                      <a:rPr lang="en-US" baseline="0"/>
                      <a:pPr/>
                      <a:t>[YÜZDE]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F5A-499A-B470-749A64D4FFC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correct answer</c:v>
                </c:pt>
                <c:pt idx="1">
                  <c:v>wrong answer</c:v>
                </c:pt>
                <c:pt idx="2">
                  <c:v>i do not know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74</c:v>
                </c:pt>
                <c:pt idx="1">
                  <c:v>17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5A-499A-B470-749A64D4FFC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3997" y="863976"/>
            <a:ext cx="24191976" cy="3067132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248" y="4168614"/>
            <a:ext cx="20600980" cy="13823696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6535" b="1" cap="all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3477" y="18281341"/>
            <a:ext cx="18122527" cy="6558116"/>
          </a:xfrm>
        </p:spPr>
        <p:txBody>
          <a:bodyPr>
            <a:normAutofit/>
          </a:bodyPr>
          <a:lstStyle>
            <a:lvl1pPr marL="0" indent="0" algn="ctr">
              <a:spcBef>
                <a:spcPts val="2756"/>
              </a:spcBef>
              <a:buNone/>
              <a:defRPr sz="4961">
                <a:solidFill>
                  <a:srgbClr val="FFFFFF"/>
                </a:solidFill>
              </a:defRPr>
            </a:lvl1pPr>
            <a:lvl2pPr marL="944998" indent="0" algn="ctr">
              <a:buNone/>
              <a:defRPr sz="4961"/>
            </a:lvl2pPr>
            <a:lvl3pPr marL="1889996" indent="0" algn="ctr">
              <a:buNone/>
              <a:defRPr sz="4961"/>
            </a:lvl3pPr>
            <a:lvl4pPr marL="2834994" indent="0" algn="ctr">
              <a:buNone/>
              <a:defRPr sz="4134"/>
            </a:lvl4pPr>
            <a:lvl5pPr marL="3779992" indent="0" algn="ctr">
              <a:buNone/>
              <a:defRPr sz="4134"/>
            </a:lvl5pPr>
            <a:lvl6pPr marL="4724991" indent="0" algn="ctr">
              <a:buNone/>
              <a:defRPr sz="4134"/>
            </a:lvl6pPr>
            <a:lvl7pPr marL="5669989" indent="0" algn="ctr">
              <a:buNone/>
              <a:defRPr sz="4134"/>
            </a:lvl7pPr>
            <a:lvl8pPr marL="6614987" indent="0" algn="ctr">
              <a:buNone/>
              <a:defRPr sz="4134"/>
            </a:lvl8pPr>
            <a:lvl9pPr marL="7559985" indent="0" algn="ctr">
              <a:buNone/>
              <a:defRPr sz="413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4089747" y="17639612"/>
            <a:ext cx="17009986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06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7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4" y="3599921"/>
            <a:ext cx="4803745" cy="255594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62499" y="3599921"/>
            <a:ext cx="15356235" cy="255594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9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756"/>
              </a:spcBef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38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98" y="5544327"/>
            <a:ext cx="20600980" cy="13823696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6535" b="0" cap="all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4297" y="19627222"/>
            <a:ext cx="18125082" cy="6443036"/>
          </a:xfrm>
        </p:spPr>
        <p:txBody>
          <a:bodyPr anchor="t">
            <a:normAutofit/>
          </a:bodyPr>
          <a:lstStyle>
            <a:lvl1pPr marL="0" indent="0" algn="ctr">
              <a:buNone/>
              <a:defRPr sz="4961">
                <a:solidFill>
                  <a:schemeClr val="accent1"/>
                </a:solidFill>
              </a:defRPr>
            </a:lvl1pPr>
            <a:lvl2pPr marL="944998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2pPr>
            <a:lvl3pPr marL="1889996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3pPr>
            <a:lvl4pPr marL="2834994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4pPr>
            <a:lvl5pPr marL="3779992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5pPr>
            <a:lvl6pPr marL="4724991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6pPr>
            <a:lvl7pPr marL="5669989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7pPr>
            <a:lvl8pPr marL="6614987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8pPr>
            <a:lvl9pPr marL="7559985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4094997" y="18993636"/>
            <a:ext cx="1700998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19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498" y="9719782"/>
            <a:ext cx="9827990" cy="19007582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697" y="9719787"/>
            <a:ext cx="9827990" cy="19007582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498" y="9455750"/>
            <a:ext cx="9827990" cy="3671919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961" b="1"/>
            </a:lvl1pPr>
            <a:lvl2pPr marL="944998" indent="0">
              <a:buNone/>
              <a:defRPr sz="4134" b="1"/>
            </a:lvl2pPr>
            <a:lvl3pPr marL="1889996" indent="0">
              <a:buNone/>
              <a:defRPr sz="3720" b="1"/>
            </a:lvl3pPr>
            <a:lvl4pPr marL="2834994" indent="0">
              <a:buNone/>
              <a:defRPr sz="3307" b="1"/>
            </a:lvl4pPr>
            <a:lvl5pPr marL="3779992" indent="0">
              <a:buNone/>
              <a:defRPr sz="3307" b="1"/>
            </a:lvl5pPr>
            <a:lvl6pPr marL="4724991" indent="0">
              <a:buNone/>
              <a:defRPr sz="3307" b="1"/>
            </a:lvl6pPr>
            <a:lvl7pPr marL="5669989" indent="0">
              <a:buNone/>
              <a:defRPr sz="3307" b="1"/>
            </a:lvl7pPr>
            <a:lvl8pPr marL="6614987" indent="0">
              <a:buNone/>
              <a:defRPr sz="3307" b="1"/>
            </a:lvl8pPr>
            <a:lvl9pPr marL="7559985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498" y="12857117"/>
            <a:ext cx="9827990" cy="15983649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7924" y="9444038"/>
            <a:ext cx="9827990" cy="3671919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961" b="1"/>
            </a:lvl1pPr>
            <a:lvl2pPr marL="944998" indent="0">
              <a:buNone/>
              <a:defRPr sz="4134" b="1"/>
            </a:lvl2pPr>
            <a:lvl3pPr marL="1889996" indent="0">
              <a:buNone/>
              <a:defRPr sz="3720" b="1"/>
            </a:lvl3pPr>
            <a:lvl4pPr marL="2834994" indent="0">
              <a:buNone/>
              <a:defRPr sz="3307" b="1"/>
            </a:lvl4pPr>
            <a:lvl5pPr marL="3779992" indent="0">
              <a:buNone/>
              <a:defRPr sz="3307" b="1"/>
            </a:lvl5pPr>
            <a:lvl6pPr marL="4724991" indent="0">
              <a:buNone/>
              <a:defRPr sz="3307" b="1"/>
            </a:lvl6pPr>
            <a:lvl7pPr marL="5669989" indent="0">
              <a:buNone/>
              <a:defRPr sz="3307" b="1"/>
            </a:lvl7pPr>
            <a:lvl8pPr marL="6614987" indent="0">
              <a:buNone/>
              <a:defRPr sz="3307" b="1"/>
            </a:lvl8pPr>
            <a:lvl9pPr marL="7559985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7924" y="12846908"/>
            <a:ext cx="9827990" cy="15983649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1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36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66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498" y="5183886"/>
            <a:ext cx="7811992" cy="82078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8268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988" y="5183886"/>
            <a:ext cx="11435999" cy="22031516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498" y="13391706"/>
            <a:ext cx="7811992" cy="1382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205"/>
              </a:spcBef>
              <a:buNone/>
              <a:defRPr sz="3514"/>
            </a:lvl1pPr>
            <a:lvl2pPr marL="944998" indent="0">
              <a:buNone/>
              <a:defRPr sz="2480"/>
            </a:lvl2pPr>
            <a:lvl3pPr marL="1889996" indent="0">
              <a:buNone/>
              <a:defRPr sz="2067"/>
            </a:lvl3pPr>
            <a:lvl4pPr marL="2834994" indent="0">
              <a:buNone/>
              <a:defRPr sz="1860"/>
            </a:lvl4pPr>
            <a:lvl5pPr marL="3779992" indent="0">
              <a:buNone/>
              <a:defRPr sz="1860"/>
            </a:lvl5pPr>
            <a:lvl6pPr marL="4724991" indent="0">
              <a:buNone/>
              <a:defRPr sz="1860"/>
            </a:lvl6pPr>
            <a:lvl7pPr marL="5669989" indent="0">
              <a:buNone/>
              <a:defRPr sz="1860"/>
            </a:lvl7pPr>
            <a:lvl8pPr marL="6614987" indent="0">
              <a:buNone/>
              <a:defRPr sz="1860"/>
            </a:lvl8pPr>
            <a:lvl9pPr marL="7559985" indent="0">
              <a:buNone/>
              <a:defRPr sz="186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35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498" y="5183886"/>
            <a:ext cx="7811992" cy="82078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8268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76269" y="5054287"/>
            <a:ext cx="11733816" cy="21945122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5787"/>
            </a:lvl1pPr>
            <a:lvl2pPr marL="944998" indent="0">
              <a:buNone/>
              <a:defRPr sz="5787"/>
            </a:lvl2pPr>
            <a:lvl3pPr marL="1889996" indent="0">
              <a:buNone/>
              <a:defRPr sz="4961"/>
            </a:lvl3pPr>
            <a:lvl4pPr marL="2834994" indent="0">
              <a:buNone/>
              <a:defRPr sz="4134"/>
            </a:lvl4pPr>
            <a:lvl5pPr marL="3779992" indent="0">
              <a:buNone/>
              <a:defRPr sz="4134"/>
            </a:lvl5pPr>
            <a:lvl6pPr marL="4724991" indent="0">
              <a:buNone/>
              <a:defRPr sz="4134"/>
            </a:lvl6pPr>
            <a:lvl7pPr marL="5669989" indent="0">
              <a:buNone/>
              <a:defRPr sz="4134"/>
            </a:lvl7pPr>
            <a:lvl8pPr marL="6614987" indent="0">
              <a:buNone/>
              <a:defRPr sz="4134"/>
            </a:lvl8pPr>
            <a:lvl9pPr marL="7559985" indent="0">
              <a:buNone/>
              <a:defRPr sz="413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498" y="13391706"/>
            <a:ext cx="7811992" cy="136077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205"/>
              </a:spcBef>
              <a:buNone/>
              <a:defRPr sz="3514"/>
            </a:lvl1pPr>
            <a:lvl2pPr marL="944998" indent="0">
              <a:buNone/>
              <a:defRPr sz="2480"/>
            </a:lvl2pPr>
            <a:lvl3pPr marL="1889996" indent="0">
              <a:buNone/>
              <a:defRPr sz="2067"/>
            </a:lvl3pPr>
            <a:lvl4pPr marL="2834994" indent="0">
              <a:buNone/>
              <a:defRPr sz="1860"/>
            </a:lvl4pPr>
            <a:lvl5pPr marL="3779992" indent="0">
              <a:buNone/>
              <a:defRPr sz="1860"/>
            </a:lvl5pPr>
            <a:lvl6pPr marL="4724991" indent="0">
              <a:buNone/>
              <a:defRPr sz="1860"/>
            </a:lvl6pPr>
            <a:lvl7pPr marL="5669989" indent="0">
              <a:buNone/>
              <a:defRPr sz="1860"/>
            </a:lvl7pPr>
            <a:lvl8pPr marL="6614987" indent="0">
              <a:buNone/>
              <a:defRPr sz="1860"/>
            </a:lvl8pPr>
            <a:lvl9pPr marL="7559985" indent="0">
              <a:buNone/>
              <a:defRPr sz="186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95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000" y="863981"/>
            <a:ext cx="24191976" cy="306713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2498" y="2879937"/>
            <a:ext cx="20411980" cy="6407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502" y="9719786"/>
            <a:ext cx="20406504" cy="19079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62489" y="29403273"/>
            <a:ext cx="481402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6">
                <a:solidFill>
                  <a:schemeClr val="accent1"/>
                </a:solidFill>
              </a:defRPr>
            </a:lvl1pPr>
          </a:lstStyle>
          <a:p>
            <a:fld id="{222C0328-4DC0-45CE-964F-9E9E9CF4C9B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2602" y="29403273"/>
            <a:ext cx="9751296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56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83461" y="29403273"/>
            <a:ext cx="3526627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accent1"/>
                </a:solidFill>
              </a:defRPr>
            </a:lvl1pPr>
          </a:lstStyle>
          <a:p>
            <a:fld id="{525E55EC-E08B-44BC-8C09-6BC679AFA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70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889996" rtl="0" eaLnBrk="1" latinLnBrk="0" hangingPunct="1">
        <a:lnSpc>
          <a:spcPct val="90000"/>
        </a:lnSpc>
        <a:spcBef>
          <a:spcPct val="0"/>
        </a:spcBef>
        <a:buNone/>
        <a:defRPr sz="11024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72499" indent="-377999" algn="l" defTabSz="1889996" rtl="0" eaLnBrk="1" latinLnBrk="0" hangingPunct="1">
        <a:lnSpc>
          <a:spcPct val="90000"/>
        </a:lnSpc>
        <a:spcBef>
          <a:spcPts val="2756"/>
        </a:spcBef>
        <a:buClr>
          <a:schemeClr val="accent1"/>
        </a:buClr>
        <a:buSzPct val="80000"/>
        <a:buFont typeface="Corbel" pitchFamily="34" charset="0"/>
        <a:buChar char="•"/>
        <a:defRPr sz="5512" kern="1200">
          <a:solidFill>
            <a:schemeClr val="accent1"/>
          </a:solidFill>
          <a:latin typeface="+mn-lt"/>
          <a:ea typeface="+mn-ea"/>
          <a:cs typeface="+mn-cs"/>
        </a:defRPr>
      </a:lvl1pPr>
      <a:lvl2pPr marL="944998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496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511997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4409" kern="1200">
          <a:solidFill>
            <a:schemeClr val="accent1"/>
          </a:solidFill>
          <a:latin typeface="+mn-lt"/>
          <a:ea typeface="+mn-ea"/>
          <a:cs typeface="+mn-cs"/>
        </a:defRPr>
      </a:lvl3pPr>
      <a:lvl4pPr marL="2078996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4pPr>
      <a:lvl5pPr marL="2535759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5pPr>
      <a:lvl6pPr marL="303149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6pPr>
      <a:lvl7pPr marL="358267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7pPr>
      <a:lvl8pPr marL="413385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8pPr>
      <a:lvl9pPr marL="468503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98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96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94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92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91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89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87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985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CF1EF09-FCDB-4A97-A6CF-EB67B75A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2960914"/>
            <a:ext cx="24209829" cy="675886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b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İrem Kolak¹, Erkan Çakır²</a:t>
            </a:r>
            <a:br>
              <a:rPr lang="tr-TR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¹Bezmialem Vakıf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²Department of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Pulmonology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Bezmialem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Vakıf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sz="96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9457426-6F00-46EE-9E80-4F957F77E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5947" y="6662058"/>
            <a:ext cx="11179331" cy="22065312"/>
          </a:xfrm>
        </p:spPr>
        <p:txBody>
          <a:bodyPr>
            <a:normAutofit fontScale="85000" lnSpcReduction="20000"/>
          </a:bodyPr>
          <a:lstStyle/>
          <a:p>
            <a:r>
              <a:rPr lang="tr-TR" sz="47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r-TR" sz="4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Conrad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Roentgen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1895, X-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ionizing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radiology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ALARA-As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achievable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Bezmialem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radiological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4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7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tr-TR" sz="4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of a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2020-2021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Bezmialem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Vakıf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= 300).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size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Shapiro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Wilk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Wilcoxon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test.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±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min-max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IBM SPSS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20.0 program at α = 0.05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F0692E-DED0-4C03-AC45-721928FF0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696" y="6662058"/>
            <a:ext cx="11179331" cy="26125713"/>
          </a:xfrm>
        </p:spPr>
        <p:txBody>
          <a:bodyPr>
            <a:normAutofit fontScale="85000" lnSpcReduction="20000"/>
          </a:bodyPr>
          <a:lstStyle/>
          <a:p>
            <a:r>
              <a:rPr lang="tr-TR" sz="47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tr-TR" sz="4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pre-education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28%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1st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25% 2nd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12% 3rd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35% 4th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preserved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post-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33% in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pre-training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74%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 p = 0.043 )</a:t>
            </a: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4500" indent="0">
              <a:lnSpc>
                <a:spcPct val="120000"/>
              </a:lnSpc>
              <a:buNone/>
            </a:pP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94500" indent="0">
              <a:lnSpc>
                <a:spcPct val="120000"/>
              </a:lnSpc>
              <a:buNone/>
            </a:pPr>
            <a:r>
              <a:rPr lang="tr-TR" sz="4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47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tr-TR" sz="4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pre-training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tr-TR" sz="43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tr-TR" sz="4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questionnarie</a:t>
            </a:r>
            <a:r>
              <a:rPr lang="tr-TR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47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endParaRPr lang="tr-TR" sz="4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Bolus NE. Basic review of radiation biology and terminology. J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Nucl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Med Technol 2001; 29: 67-73. 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Brenner DJ,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Hricak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H. Radiation Exposure From Medical Imaging: Time to Regulate? JAMA 2010;304:208-209.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3. Mettler FA Jr,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Bhargavan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M, Faulkner K, et al. Radiologic and nuclear medicine studies in the United States and worldwide: frequency, radiation dose, and comparison with other radiation sources—1950-2007. Radiology. 2009;253 (2):520-531. 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Brenner DJ, Doll R,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Goodhead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DT, et al. Cancer risks attributable to low doses of ionizing radiation: assessing what we really know. Proc Natl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Acad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Sci USA 2003; 100: 13761–13766. 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Shiralkar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S, Rennie A, Snow M,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Galland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RB, Lewis MH, Gower-Thomas K. Doctors’ knowledge of radiation exposure: questionnaire study. BMJ 2003; 327:371–372.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 Bury B. Doctors’ knowledge of exposure to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ionising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radiation: finding was not surprising. BMJ 2003; 327:1166. 7. Jacob K, Vivian G, Steel JR. X-ray dose training: are we exposed to enough? Clin </a:t>
            </a:r>
            <a:r>
              <a:rPr lang="en-US" sz="3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Radiol</a:t>
            </a: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2004; 59:928–934. 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760" indent="-44958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3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4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BFC852D9-B32B-485F-8CE9-916FD2696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904" y="1064084"/>
            <a:ext cx="3321962" cy="1896830"/>
          </a:xfrm>
          <a:prstGeom prst="rect">
            <a:avLst/>
          </a:prstGeom>
        </p:spPr>
      </p:pic>
      <p:graphicFrame>
        <p:nvGraphicFramePr>
          <p:cNvPr id="9" name="İçerik Yer Tutucusu 5">
            <a:extLst>
              <a:ext uri="{FF2B5EF4-FFF2-40B4-BE49-F238E27FC236}">
                <a16:creationId xmlns:a16="http://schemas.microsoft.com/office/drawing/2014/main" id="{C71AD8D1-CA0E-4A46-A9A5-C8AC13690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398508"/>
              </p:ext>
            </p:extLst>
          </p:nvPr>
        </p:nvGraphicFramePr>
        <p:xfrm>
          <a:off x="1855012" y="25145969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İçerik Yer Tutucusu 5">
            <a:extLst>
              <a:ext uri="{FF2B5EF4-FFF2-40B4-BE49-F238E27FC236}">
                <a16:creationId xmlns:a16="http://schemas.microsoft.com/office/drawing/2014/main" id="{6CCA814A-FAB0-416D-B2E2-EFEA8D657E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803120"/>
              </p:ext>
            </p:extLst>
          </p:nvPr>
        </p:nvGraphicFramePr>
        <p:xfrm>
          <a:off x="13666438" y="11973687"/>
          <a:ext cx="9601199" cy="274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İçerik Yer Tutucusu 5">
            <a:extLst>
              <a:ext uri="{FF2B5EF4-FFF2-40B4-BE49-F238E27FC236}">
                <a16:creationId xmlns:a16="http://schemas.microsoft.com/office/drawing/2014/main" id="{692A8D92-E17B-44BC-86D7-19DAA5E252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5744"/>
              </p:ext>
            </p:extLst>
          </p:nvPr>
        </p:nvGraphicFramePr>
        <p:xfrm>
          <a:off x="13666439" y="15434745"/>
          <a:ext cx="9601198" cy="286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75778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Temel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32</TotalTime>
  <Words>646</Words>
  <Application>Microsoft Office PowerPoint</Application>
  <PresentationFormat>Özel</PresentationFormat>
  <Paragraphs>42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Corbel</vt:lpstr>
      <vt:lpstr>Times New Roman</vt:lpstr>
      <vt:lpstr>Temel</vt:lpstr>
      <vt:lpstr>Evaluation of Radiation Awareness in Medical Faculty Students Before and After Education  İrem Kolak¹, Erkan Çakır² ¹Bezmialem Vakıf University, Faculty of Medicine, Istanbul, Turkey. ²Department of Pediatric Pulmonology, Bezmialem Vakıf University, Faculty of Medicine, Istanbul, Turkey.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irem kolak</dc:creator>
  <cp:lastModifiedBy>irem kolak</cp:lastModifiedBy>
  <cp:revision>6</cp:revision>
  <dcterms:created xsi:type="dcterms:W3CDTF">2021-05-31T09:38:55Z</dcterms:created>
  <dcterms:modified xsi:type="dcterms:W3CDTF">2021-06-02T18:42:43Z</dcterms:modified>
</cp:coreProperties>
</file>